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re Sugar" charset="1" panose="00000000000000000000"/>
      <p:regular r:id="rId22"/>
    </p:embeddedFont>
    <p:embeddedFont>
      <p:font typeface="Neue Machina Ultra-Bold" charset="1" panose="00000900000000000000"/>
      <p:regular r:id="rId23"/>
    </p:embeddedFont>
    <p:embeddedFont>
      <p:font typeface="Open Sans" charset="1" panose="020B06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7529" y="1942262"/>
            <a:ext cx="15192942" cy="2574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072"/>
              </a:lnSpc>
            </a:pPr>
            <a:r>
              <a:rPr lang="en-US" sz="9156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PROYECTO</a:t>
            </a:r>
          </a:p>
          <a:p>
            <a:pPr algn="r">
              <a:lnSpc>
                <a:spcPts val="10072"/>
              </a:lnSpc>
            </a:pPr>
            <a:r>
              <a:rPr lang="en-US" sz="9156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U SOCIAL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4516823"/>
            <a:ext cx="9946316" cy="5922955"/>
          </a:xfrm>
          <a:custGeom>
            <a:avLst/>
            <a:gdLst/>
            <a:ahLst/>
            <a:cxnLst/>
            <a:rect r="r" b="b" t="t" l="l"/>
            <a:pathLst>
              <a:path h="5922955" w="9946316">
                <a:moveTo>
                  <a:pt x="0" y="0"/>
                </a:moveTo>
                <a:lnTo>
                  <a:pt x="9946316" y="0"/>
                </a:lnTo>
                <a:lnTo>
                  <a:pt x="9946316" y="5922955"/>
                </a:lnTo>
                <a:lnTo>
                  <a:pt x="0" y="5922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856647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766412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334381" y="9353550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72204" y="823291"/>
            <a:ext cx="3942788" cy="7672072"/>
          </a:xfrm>
          <a:custGeom>
            <a:avLst/>
            <a:gdLst/>
            <a:ahLst/>
            <a:cxnLst/>
            <a:rect r="r" b="b" t="t" l="l"/>
            <a:pathLst>
              <a:path h="7672072" w="3942788">
                <a:moveTo>
                  <a:pt x="0" y="0"/>
                </a:moveTo>
                <a:lnTo>
                  <a:pt x="3942788" y="0"/>
                </a:lnTo>
                <a:lnTo>
                  <a:pt x="3942788" y="7672072"/>
                </a:lnTo>
                <a:lnTo>
                  <a:pt x="0" y="7672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69" r="0" b="-61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72653" y="823291"/>
            <a:ext cx="4024349" cy="7672072"/>
          </a:xfrm>
          <a:custGeom>
            <a:avLst/>
            <a:gdLst/>
            <a:ahLst/>
            <a:cxnLst/>
            <a:rect r="r" b="b" t="t" l="l"/>
            <a:pathLst>
              <a:path h="7672072" w="4024349">
                <a:moveTo>
                  <a:pt x="0" y="0"/>
                </a:moveTo>
                <a:lnTo>
                  <a:pt x="4024349" y="0"/>
                </a:lnTo>
                <a:lnTo>
                  <a:pt x="4024349" y="7672072"/>
                </a:lnTo>
                <a:lnTo>
                  <a:pt x="0" y="7672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69" r="0" b="-84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5994" y="823291"/>
            <a:ext cx="4035657" cy="7672072"/>
          </a:xfrm>
          <a:custGeom>
            <a:avLst/>
            <a:gdLst/>
            <a:ahLst/>
            <a:cxnLst/>
            <a:rect r="r" b="b" t="t" l="l"/>
            <a:pathLst>
              <a:path h="7672072" w="4035657">
                <a:moveTo>
                  <a:pt x="0" y="0"/>
                </a:moveTo>
                <a:lnTo>
                  <a:pt x="4035657" y="0"/>
                </a:lnTo>
                <a:lnTo>
                  <a:pt x="4035657" y="7672072"/>
                </a:lnTo>
                <a:lnTo>
                  <a:pt x="0" y="7672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69" r="0" b="-877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856647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766412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334381" y="9353550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147093" y="753640"/>
            <a:ext cx="3942788" cy="7663083"/>
          </a:xfrm>
          <a:custGeom>
            <a:avLst/>
            <a:gdLst/>
            <a:ahLst/>
            <a:cxnLst/>
            <a:rect r="r" b="b" t="t" l="l"/>
            <a:pathLst>
              <a:path h="7663083" w="3942788">
                <a:moveTo>
                  <a:pt x="0" y="0"/>
                </a:moveTo>
                <a:lnTo>
                  <a:pt x="3942788" y="0"/>
                </a:lnTo>
                <a:lnTo>
                  <a:pt x="3942788" y="7663083"/>
                </a:lnTo>
                <a:lnTo>
                  <a:pt x="0" y="7663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75" r="0" b="-627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46245" y="753640"/>
            <a:ext cx="3942788" cy="7663083"/>
          </a:xfrm>
          <a:custGeom>
            <a:avLst/>
            <a:gdLst/>
            <a:ahLst/>
            <a:cxnLst/>
            <a:rect r="r" b="b" t="t" l="l"/>
            <a:pathLst>
              <a:path h="7663083" w="3942788">
                <a:moveTo>
                  <a:pt x="0" y="0"/>
                </a:moveTo>
                <a:lnTo>
                  <a:pt x="3942788" y="0"/>
                </a:lnTo>
                <a:lnTo>
                  <a:pt x="3942788" y="7663083"/>
                </a:lnTo>
                <a:lnTo>
                  <a:pt x="0" y="766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75" r="0" b="-627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4718" y="753640"/>
            <a:ext cx="3949002" cy="7663083"/>
          </a:xfrm>
          <a:custGeom>
            <a:avLst/>
            <a:gdLst/>
            <a:ahLst/>
            <a:cxnLst/>
            <a:rect r="r" b="b" t="t" l="l"/>
            <a:pathLst>
              <a:path h="7663083" w="3949002">
                <a:moveTo>
                  <a:pt x="0" y="0"/>
                </a:moveTo>
                <a:lnTo>
                  <a:pt x="3949002" y="0"/>
                </a:lnTo>
                <a:lnTo>
                  <a:pt x="3949002" y="7663083"/>
                </a:lnTo>
                <a:lnTo>
                  <a:pt x="0" y="7663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75" r="0" b="-644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856647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766412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334381" y="9353550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2214" y="1028700"/>
            <a:ext cx="3854774" cy="7399288"/>
          </a:xfrm>
          <a:custGeom>
            <a:avLst/>
            <a:gdLst/>
            <a:ahLst/>
            <a:cxnLst/>
            <a:rect r="r" b="b" t="t" l="l"/>
            <a:pathLst>
              <a:path h="7399288" w="3854774">
                <a:moveTo>
                  <a:pt x="0" y="0"/>
                </a:moveTo>
                <a:lnTo>
                  <a:pt x="3854774" y="0"/>
                </a:lnTo>
                <a:lnTo>
                  <a:pt x="3854774" y="7399288"/>
                </a:lnTo>
                <a:lnTo>
                  <a:pt x="0" y="7399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68" r="0" b="-66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66283" y="1028700"/>
            <a:ext cx="3854774" cy="7399288"/>
          </a:xfrm>
          <a:custGeom>
            <a:avLst/>
            <a:gdLst/>
            <a:ahLst/>
            <a:cxnLst/>
            <a:rect r="r" b="b" t="t" l="l"/>
            <a:pathLst>
              <a:path h="7399288" w="3854774">
                <a:moveTo>
                  <a:pt x="0" y="0"/>
                </a:moveTo>
                <a:lnTo>
                  <a:pt x="3854774" y="0"/>
                </a:lnTo>
                <a:lnTo>
                  <a:pt x="3854774" y="7399288"/>
                </a:lnTo>
                <a:lnTo>
                  <a:pt x="0" y="739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68" r="0" b="-66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87860" y="1028700"/>
            <a:ext cx="3889058" cy="7399288"/>
          </a:xfrm>
          <a:custGeom>
            <a:avLst/>
            <a:gdLst/>
            <a:ahLst/>
            <a:cxnLst/>
            <a:rect r="r" b="b" t="t" l="l"/>
            <a:pathLst>
              <a:path h="7399288" w="3889058">
                <a:moveTo>
                  <a:pt x="0" y="0"/>
                </a:moveTo>
                <a:lnTo>
                  <a:pt x="3889058" y="0"/>
                </a:lnTo>
                <a:lnTo>
                  <a:pt x="3889058" y="7399288"/>
                </a:lnTo>
                <a:lnTo>
                  <a:pt x="0" y="7399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68" r="0" b="-7682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856647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766412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334381" y="9353550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40108" y="197663"/>
            <a:ext cx="4310254" cy="8324850"/>
          </a:xfrm>
          <a:custGeom>
            <a:avLst/>
            <a:gdLst/>
            <a:ahLst/>
            <a:cxnLst/>
            <a:rect r="r" b="b" t="t" l="l"/>
            <a:pathLst>
              <a:path h="8324850" w="4310254">
                <a:moveTo>
                  <a:pt x="0" y="0"/>
                </a:moveTo>
                <a:lnTo>
                  <a:pt x="4310253" y="0"/>
                </a:lnTo>
                <a:lnTo>
                  <a:pt x="4310253" y="8324850"/>
                </a:lnTo>
                <a:lnTo>
                  <a:pt x="0" y="8324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49" r="0" b="-6049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3244" y="323844"/>
            <a:ext cx="8301962" cy="4420795"/>
          </a:xfrm>
          <a:custGeom>
            <a:avLst/>
            <a:gdLst/>
            <a:ahLst/>
            <a:cxnLst/>
            <a:rect r="r" b="b" t="t" l="l"/>
            <a:pathLst>
              <a:path h="4420795" w="8301962">
                <a:moveTo>
                  <a:pt x="0" y="0"/>
                </a:moveTo>
                <a:lnTo>
                  <a:pt x="8301961" y="0"/>
                </a:lnTo>
                <a:lnTo>
                  <a:pt x="8301961" y="4420795"/>
                </a:lnTo>
                <a:lnTo>
                  <a:pt x="0" y="4420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14465" y="323844"/>
            <a:ext cx="8372502" cy="4420795"/>
          </a:xfrm>
          <a:custGeom>
            <a:avLst/>
            <a:gdLst/>
            <a:ahLst/>
            <a:cxnLst/>
            <a:rect r="r" b="b" t="t" l="l"/>
            <a:pathLst>
              <a:path h="4420795" w="8372502">
                <a:moveTo>
                  <a:pt x="0" y="0"/>
                </a:moveTo>
                <a:lnTo>
                  <a:pt x="8372501" y="0"/>
                </a:lnTo>
                <a:lnTo>
                  <a:pt x="8372501" y="4420795"/>
                </a:lnTo>
                <a:lnTo>
                  <a:pt x="0" y="442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22301" y="5316949"/>
            <a:ext cx="8247434" cy="4420795"/>
          </a:xfrm>
          <a:custGeom>
            <a:avLst/>
            <a:gdLst/>
            <a:ahLst/>
            <a:cxnLst/>
            <a:rect r="r" b="b" t="t" l="l"/>
            <a:pathLst>
              <a:path h="4420795" w="8247434">
                <a:moveTo>
                  <a:pt x="0" y="0"/>
                </a:moveTo>
                <a:lnTo>
                  <a:pt x="8247435" y="0"/>
                </a:lnTo>
                <a:lnTo>
                  <a:pt x="8247435" y="4420795"/>
                </a:lnTo>
                <a:lnTo>
                  <a:pt x="0" y="4420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39245" y="6241382"/>
            <a:ext cx="3288064" cy="2383847"/>
          </a:xfrm>
          <a:custGeom>
            <a:avLst/>
            <a:gdLst/>
            <a:ahLst/>
            <a:cxnLst/>
            <a:rect r="r" b="b" t="t" l="l"/>
            <a:pathLst>
              <a:path h="2383847" w="3288064">
                <a:moveTo>
                  <a:pt x="0" y="0"/>
                </a:moveTo>
                <a:lnTo>
                  <a:pt x="3288065" y="0"/>
                </a:lnTo>
                <a:lnTo>
                  <a:pt x="3288065" y="2383846"/>
                </a:lnTo>
                <a:lnTo>
                  <a:pt x="0" y="2383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5126" y="4406746"/>
            <a:ext cx="8396074" cy="5463386"/>
          </a:xfrm>
          <a:custGeom>
            <a:avLst/>
            <a:gdLst/>
            <a:ahLst/>
            <a:cxnLst/>
            <a:rect r="r" b="b" t="t" l="l"/>
            <a:pathLst>
              <a:path h="5463386" w="8396074">
                <a:moveTo>
                  <a:pt x="0" y="0"/>
                </a:moveTo>
                <a:lnTo>
                  <a:pt x="8396074" y="0"/>
                </a:lnTo>
                <a:lnTo>
                  <a:pt x="8396074" y="5463386"/>
                </a:lnTo>
                <a:lnTo>
                  <a:pt x="0" y="546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60559" y="392568"/>
            <a:ext cx="7856398" cy="5362304"/>
          </a:xfrm>
          <a:custGeom>
            <a:avLst/>
            <a:gdLst/>
            <a:ahLst/>
            <a:cxnLst/>
            <a:rect r="r" b="b" t="t" l="l"/>
            <a:pathLst>
              <a:path h="5362304" w="7856398">
                <a:moveTo>
                  <a:pt x="0" y="0"/>
                </a:moveTo>
                <a:lnTo>
                  <a:pt x="7856399" y="0"/>
                </a:lnTo>
                <a:lnTo>
                  <a:pt x="7856399" y="5362304"/>
                </a:lnTo>
                <a:lnTo>
                  <a:pt x="0" y="5362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856647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766412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138430" y="3825855"/>
            <a:ext cx="1992091" cy="1579185"/>
          </a:xfrm>
          <a:custGeom>
            <a:avLst/>
            <a:gdLst/>
            <a:ahLst/>
            <a:cxnLst/>
            <a:rect r="r" b="b" t="t" l="l"/>
            <a:pathLst>
              <a:path h="1579185" w="1992091">
                <a:moveTo>
                  <a:pt x="0" y="0"/>
                </a:moveTo>
                <a:lnTo>
                  <a:pt x="1992090" y="0"/>
                </a:lnTo>
                <a:lnTo>
                  <a:pt x="1992090" y="1579185"/>
                </a:lnTo>
                <a:lnTo>
                  <a:pt x="0" y="1579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7084" y="5996324"/>
            <a:ext cx="1303478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699" spc="323">
                <a:solidFill>
                  <a:srgbClr val="425ABB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GRACIAS 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856647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766412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871817" y="1546313"/>
            <a:ext cx="10544366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  <a:spcBef>
                <a:spcPct val="0"/>
              </a:spcBef>
            </a:pPr>
            <a:r>
              <a:rPr lang="en-US" b="true" sz="4099" spc="491">
                <a:solidFill>
                  <a:srgbClr val="425ABB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1105" y="2848937"/>
            <a:ext cx="13005789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425ABB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“USocial” es una aplicación móvil diseñada para ayudar a facilitar la creación de grupos de estudio en el entorno universitario, específicamente para estudiantes que enfrentan ansiedad social, timidez o introversión. La aplicación permitirá a los estudiantes buscar y unirse a grupos de estudio de manera sencilla dentro de cada asignatura o sección, mediante una interfaz intuitiva y segura.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662206" y="6344453"/>
            <a:ext cx="4963588" cy="4140282"/>
          </a:xfrm>
          <a:custGeom>
            <a:avLst/>
            <a:gdLst/>
            <a:ahLst/>
            <a:cxnLst/>
            <a:rect r="r" b="b" t="t" l="l"/>
            <a:pathLst>
              <a:path h="4140282" w="4963588">
                <a:moveTo>
                  <a:pt x="0" y="0"/>
                </a:moveTo>
                <a:lnTo>
                  <a:pt x="4963588" y="0"/>
                </a:lnTo>
                <a:lnTo>
                  <a:pt x="4963588" y="4140282"/>
                </a:lnTo>
                <a:lnTo>
                  <a:pt x="0" y="4140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-856647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7664125" y="3610608"/>
            <a:ext cx="19171301" cy="0"/>
          </a:xfrm>
          <a:prstGeom prst="line">
            <a:avLst/>
          </a:prstGeom>
          <a:ln cap="flat" w="19050">
            <a:solidFill>
              <a:srgbClr val="425A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647207" y="3916262"/>
            <a:ext cx="10544366" cy="142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9"/>
              </a:lnSpc>
              <a:spcBef>
                <a:spcPct val="0"/>
              </a:spcBef>
            </a:pPr>
            <a:r>
              <a:rPr lang="en-US" b="true" sz="4099" spc="491">
                <a:solidFill>
                  <a:srgbClr val="425ABB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REFLEXIÓN Y CAMBIOS DEL PROYECTO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5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34003" y="663049"/>
            <a:ext cx="8619995" cy="65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66"/>
              </a:lnSpc>
            </a:pPr>
            <a:r>
              <a:rPr lang="en-US" sz="3833" spc="525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STACK TECNOLOGICO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2397" y="2248401"/>
            <a:ext cx="15712237" cy="728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94" indent="-172747" lvl="1">
              <a:lnSpc>
                <a:spcPts val="2240"/>
              </a:lnSpc>
              <a:buAutoNum type="arabicPeriod" startAt="1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FRAMEWORK DE UI: REACT NATIVE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Permite desarrollo multiplataforma (iOS y Android) con una sola base de código.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Utiliza JavaScript, facilitando la incorporación de desarrolladores.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 2.</a:t>
            </a: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Expo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Facilita la gestión de dependencias nativas y la creación de archivos APK.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Optimiza el proceso de pruebas en dispositivos y simuladores.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 3.</a:t>
            </a: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Navegación: React Navigation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Gestiona la navegación con flexibilidad (menús laterales y navegación apilada).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Permite una experiencia de usuario fluida en aplicaciones complejas.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 4.</a:t>
            </a: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Componentes Clave: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React Native Maps: Integración de mapas interactivos para funcionalidades de geolocalización.</a:t>
            </a:r>
          </a:p>
          <a:p>
            <a:pPr algn="l" marL="313572" indent="-156786" lvl="1">
              <a:lnSpc>
                <a:spcPts val="2033"/>
              </a:lnSpc>
              <a:buFont typeface="Arial"/>
              <a:buChar char="•"/>
            </a:pPr>
            <a:r>
              <a:rPr lang="en-US" sz="1452" spc="198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React Native Paper: Proporciona componentes UI basados en Material Design.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React Native Async Storage: Manejo de almacenamiento persistente local para preferencias de usuario.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React Native Reanimated: Animaciones complejas y de alto rendimiento.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React Native Gesture Handler: Mejora la interacción mediante gestos táctiles avanzados.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Expo Location: Obtención de ubicación geográfica en tiempo real.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@react-native-community/datetimepicker: Gestión intuitiva de fechas y horas en formularios.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 5.</a:t>
            </a: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Backend: Firebase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Maneja autenticación de usuarios y almacenamiento en tiempo real (Firestore).</a:t>
            </a:r>
          </a:p>
          <a:p>
            <a:pPr algn="l" marL="345494" indent="-172747" lvl="1">
              <a:lnSpc>
                <a:spcPts val="2240"/>
              </a:lnSpc>
              <a:buFont typeface="Arial"/>
              <a:buChar char="•"/>
            </a:pPr>
            <a:r>
              <a:rPr lang="en-US" sz="1600" spc="21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Integración sencilla y escalable con React Native.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83126" y="374867"/>
            <a:ext cx="8619995" cy="65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66"/>
              </a:lnSpc>
            </a:pPr>
            <a:r>
              <a:rPr lang="en-US" sz="3833" spc="525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METODOLOGIA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9643" y="1791970"/>
            <a:ext cx="977389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LA METODOLOGÍA QUE ELEGIMOS PARA NUESTRO PROYECTO ES SCRUM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56403"/>
            <a:ext cx="8957681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25ABB"/>
                </a:solidFill>
                <a:latin typeface="Open Sans"/>
                <a:ea typeface="Open Sans"/>
                <a:cs typeface="Open Sans"/>
                <a:sym typeface="Open Sans"/>
              </a:rPr>
              <a:t>Esta metodología es ideal, ya que permite realizar ajustes de forma continua en respuesta al feedback de los usuarios o los cambios en las necesidades del proyecto. Además, SCRUM promueve una comunicación constante entre los miembros del equipo, facilitando la colaboración y la resolución de problemas de manera ágil y eficiente.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59568"/>
            <a:ext cx="5976881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425ABB"/>
                </a:solidFill>
                <a:latin typeface="Open Sans"/>
                <a:ea typeface="Open Sans"/>
                <a:cs typeface="Open Sans"/>
                <a:sym typeface="Open Sans"/>
              </a:rPr>
              <a:t>1. Sprint 1 (Investigación y Diseño - Semanas 1 a 4):</a:t>
            </a: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03835" y="7441938"/>
            <a:ext cx="597597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25ABB"/>
                </a:solidFill>
                <a:latin typeface="Open Sans"/>
                <a:ea typeface="Open Sans"/>
                <a:cs typeface="Open Sans"/>
                <a:sym typeface="Open Sans"/>
              </a:rPr>
              <a:t>2. Sprint 2 (Desarrollo - Semanas 5 a 12):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3835" y="8550013"/>
            <a:ext cx="852867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425ABB"/>
                </a:solidFill>
                <a:latin typeface="Open Sans"/>
                <a:ea typeface="Open Sans"/>
                <a:cs typeface="Open Sans"/>
                <a:sym typeface="Open Sans"/>
              </a:rPr>
              <a:t>3. Sprint 3 (Pruebas, Ajustes y Entrega - Semanas 13 a 18):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999" y="1533771"/>
            <a:ext cx="9780385" cy="7606136"/>
          </a:xfrm>
          <a:custGeom>
            <a:avLst/>
            <a:gdLst/>
            <a:ahLst/>
            <a:cxnLst/>
            <a:rect r="r" b="b" t="t" l="l"/>
            <a:pathLst>
              <a:path h="7606136" w="9780385">
                <a:moveTo>
                  <a:pt x="0" y="0"/>
                </a:moveTo>
                <a:lnTo>
                  <a:pt x="9780385" y="0"/>
                </a:lnTo>
                <a:lnTo>
                  <a:pt x="9780385" y="7606136"/>
                </a:lnTo>
                <a:lnTo>
                  <a:pt x="0" y="7606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928386" y="373597"/>
            <a:ext cx="8619995" cy="65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66"/>
              </a:lnSpc>
            </a:pPr>
            <a:r>
              <a:rPr lang="en-US" sz="3833" spc="525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DIAGRAMA DE DATOS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00865" y="1653656"/>
            <a:ext cx="6996191" cy="7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3415" indent="-186708" lvl="1">
              <a:lnSpc>
                <a:spcPts val="2421"/>
              </a:lnSpc>
              <a:buFont typeface="Arial"/>
              <a:buChar char="•"/>
            </a:pPr>
            <a:r>
              <a:rPr lang="en-US" sz="172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Usuario a RegisterScreen: El usuario completa su registro, y los datos ingresados (nombre, correo, contraseña) se almacenan en la tabla Usuario. </a:t>
            </a:r>
          </a:p>
          <a:p>
            <a:pPr algn="l" marL="373415" indent="-186708" lvl="1">
              <a:lnSpc>
                <a:spcPts val="2421"/>
              </a:lnSpc>
              <a:buFont typeface="Arial"/>
              <a:buChar char="•"/>
            </a:pPr>
            <a:r>
              <a:rPr lang="en-US" sz="172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Usuario a LoginScreen: El usuario intenta iniciar sesión. Se verifica el correo y contraseña contra los registros de la tabla Usuario. </a:t>
            </a:r>
          </a:p>
          <a:p>
            <a:pPr algn="l" marL="373415" indent="-186708" lvl="1">
              <a:lnSpc>
                <a:spcPts val="2421"/>
              </a:lnSpc>
              <a:buFont typeface="Arial"/>
              <a:buChar char="•"/>
            </a:pPr>
            <a:r>
              <a:rPr lang="en-US" sz="172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LoginScreen a Error_Registro: Si ocurre un error durante el login (credenciales incorrectas), se registra el error en Error_Registro. </a:t>
            </a:r>
          </a:p>
          <a:p>
            <a:pPr algn="l" marL="373415" indent="-186708" lvl="1">
              <a:lnSpc>
                <a:spcPts val="2421"/>
              </a:lnSpc>
              <a:buFont typeface="Arial"/>
              <a:buChar char="•"/>
            </a:pPr>
            <a:r>
              <a:rPr lang="en-US" sz="172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Usuario a Cuenta: Una vez registrado y autenticado, se crea una cuenta en la tabla Cuenta, la cual incluye el estado de activación y confirmación. </a:t>
            </a:r>
          </a:p>
          <a:p>
            <a:pPr algn="l" marL="373415" indent="-186708" lvl="1">
              <a:lnSpc>
                <a:spcPts val="2421"/>
              </a:lnSpc>
              <a:buFont typeface="Arial"/>
              <a:buChar char="•"/>
            </a:pPr>
            <a:r>
              <a:rPr lang="en-US" sz="172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Usuario a GruposScreen: El usuario crea o se une a un grupo. Los grupos se almacenan en GruposScreen y están vinculados con la tabla RamosScreen, que contiene información sobre la materia asociada. </a:t>
            </a:r>
          </a:p>
          <a:p>
            <a:pPr algn="l" marL="373415" indent="-186708" lvl="1">
              <a:lnSpc>
                <a:spcPts val="2421"/>
              </a:lnSpc>
              <a:buFont typeface="Arial"/>
              <a:buChar char="•"/>
            </a:pPr>
            <a:r>
              <a:rPr lang="en-US" sz="172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Usuario a GroupFinderScreen: Si el usuario busca un grupo, se registra la búsqueda en GroupFinderScreen. </a:t>
            </a:r>
          </a:p>
          <a:p>
            <a:pPr algn="l" marL="373415" indent="-186708" lvl="1">
              <a:lnSpc>
                <a:spcPts val="2421"/>
              </a:lnSpc>
              <a:buFont typeface="Arial"/>
              <a:buChar char="•"/>
            </a:pPr>
            <a:r>
              <a:rPr lang="en-US" sz="172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GruposScreen a ChatScreen: Los usuarios en un grupo pueden enviar y recibir mensajes. Los mensajes se registran en ChatScreen y están asociados tanto al usuario como al grupo. </a:t>
            </a:r>
          </a:p>
          <a:p>
            <a:pPr algn="l" marL="373415" indent="-186708" lvl="1">
              <a:lnSpc>
                <a:spcPts val="2421"/>
              </a:lnSpc>
              <a:buFont typeface="Arial"/>
              <a:buChar char="•"/>
            </a:pPr>
            <a:r>
              <a:rPr lang="en-US" sz="172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Backend a Base de Datos: Toda la información del usuario, grupos, mensajes y actividades se almacena y gestiona en la base de datos correspondiente para garantizar la correcta operación del sistema.</a:t>
            </a:r>
          </a:p>
          <a:p>
            <a:pPr algn="l">
              <a:lnSpc>
                <a:spcPts val="24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5739" y="0"/>
            <a:ext cx="6570338" cy="10287000"/>
          </a:xfrm>
          <a:custGeom>
            <a:avLst/>
            <a:gdLst/>
            <a:ahLst/>
            <a:cxnLst/>
            <a:rect r="r" b="b" t="t" l="l"/>
            <a:pathLst>
              <a:path h="10287000" w="6570338">
                <a:moveTo>
                  <a:pt x="0" y="0"/>
                </a:moveTo>
                <a:lnTo>
                  <a:pt x="6570338" y="0"/>
                </a:lnTo>
                <a:lnTo>
                  <a:pt x="65703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966782" y="488347"/>
            <a:ext cx="8619995" cy="133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66"/>
              </a:lnSpc>
            </a:pPr>
            <a:r>
              <a:rPr lang="en-US" sz="3833" spc="525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DIAGRAMA DE ARQUITECTURA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92226" y="2283442"/>
            <a:ext cx="7976655" cy="663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Usuario a Aplicación Móvil: El usuario accede a la aplicación.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Aplicación Móvil a Navegación: Si la navegación es exitosa, permite al usuario acceder a diferentes secciones.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Aplicación Móvil a Mapas: Si el usuario necesita visualizar ubicaciones, se utilizan mapas.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Navegación a Backend: La navegación interactúa con el backend para realizar solicitudes.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Backend a Base de Datos: Se almacena información relevante del usuario y grupos de estudio.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Backend a Autenticación: La autenticación determina si el usuario puede acceder a funciones protegidas.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Mensajería en Tiempo Real: Solo si el usuario está autenticado puede enviar y recibir mensajes.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Notificaciones Push: Se envían alertas a los usuarios sobre actividades en sus grupos.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553" y="135355"/>
            <a:ext cx="8886608" cy="3854566"/>
          </a:xfrm>
          <a:custGeom>
            <a:avLst/>
            <a:gdLst/>
            <a:ahLst/>
            <a:cxnLst/>
            <a:rect r="r" b="b" t="t" l="l"/>
            <a:pathLst>
              <a:path h="3854566" w="8886608">
                <a:moveTo>
                  <a:pt x="0" y="0"/>
                </a:moveTo>
                <a:lnTo>
                  <a:pt x="8886607" y="0"/>
                </a:lnTo>
                <a:lnTo>
                  <a:pt x="8886607" y="3854566"/>
                </a:lnTo>
                <a:lnTo>
                  <a:pt x="0" y="3854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0553" y="5703405"/>
            <a:ext cx="8781331" cy="3666206"/>
          </a:xfrm>
          <a:custGeom>
            <a:avLst/>
            <a:gdLst/>
            <a:ahLst/>
            <a:cxnLst/>
            <a:rect r="r" b="b" t="t" l="l"/>
            <a:pathLst>
              <a:path h="3666206" w="8781331">
                <a:moveTo>
                  <a:pt x="0" y="0"/>
                </a:moveTo>
                <a:lnTo>
                  <a:pt x="8781331" y="0"/>
                </a:lnTo>
                <a:lnTo>
                  <a:pt x="8781331" y="3666205"/>
                </a:lnTo>
                <a:lnTo>
                  <a:pt x="0" y="3666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07631" y="2883669"/>
            <a:ext cx="8786659" cy="4393329"/>
          </a:xfrm>
          <a:custGeom>
            <a:avLst/>
            <a:gdLst/>
            <a:ahLst/>
            <a:cxnLst/>
            <a:rect r="r" b="b" t="t" l="l"/>
            <a:pathLst>
              <a:path h="4393329" w="8786659">
                <a:moveTo>
                  <a:pt x="0" y="0"/>
                </a:moveTo>
                <a:lnTo>
                  <a:pt x="8786659" y="0"/>
                </a:lnTo>
                <a:lnTo>
                  <a:pt x="8786659" y="4393330"/>
                </a:lnTo>
                <a:lnTo>
                  <a:pt x="0" y="439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7367728">
            <a:off x="8876630" y="7613595"/>
            <a:ext cx="1864303" cy="742332"/>
          </a:xfrm>
          <a:custGeom>
            <a:avLst/>
            <a:gdLst/>
            <a:ahLst/>
            <a:cxnLst/>
            <a:rect r="r" b="b" t="t" l="l"/>
            <a:pathLst>
              <a:path h="742332" w="1864303">
                <a:moveTo>
                  <a:pt x="0" y="0"/>
                </a:moveTo>
                <a:lnTo>
                  <a:pt x="1864303" y="0"/>
                </a:lnTo>
                <a:lnTo>
                  <a:pt x="1864303" y="742331"/>
                </a:lnTo>
                <a:lnTo>
                  <a:pt x="0" y="742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97160" y="2141338"/>
            <a:ext cx="1864303" cy="742332"/>
          </a:xfrm>
          <a:custGeom>
            <a:avLst/>
            <a:gdLst/>
            <a:ahLst/>
            <a:cxnLst/>
            <a:rect r="r" b="b" t="t" l="l"/>
            <a:pathLst>
              <a:path h="742332" w="1864303">
                <a:moveTo>
                  <a:pt x="0" y="0"/>
                </a:moveTo>
                <a:lnTo>
                  <a:pt x="1864303" y="0"/>
                </a:lnTo>
                <a:lnTo>
                  <a:pt x="1864303" y="742331"/>
                </a:lnTo>
                <a:lnTo>
                  <a:pt x="0" y="742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78224" y="4600138"/>
            <a:ext cx="1700953" cy="480519"/>
          </a:xfrm>
          <a:custGeom>
            <a:avLst/>
            <a:gdLst/>
            <a:ahLst/>
            <a:cxnLst/>
            <a:rect r="r" b="b" t="t" l="l"/>
            <a:pathLst>
              <a:path h="480519" w="1700953">
                <a:moveTo>
                  <a:pt x="0" y="0"/>
                </a:moveTo>
                <a:lnTo>
                  <a:pt x="1700952" y="0"/>
                </a:lnTo>
                <a:lnTo>
                  <a:pt x="1700952" y="480519"/>
                </a:lnTo>
                <a:lnTo>
                  <a:pt x="0" y="480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65105" y="1080452"/>
            <a:ext cx="8619995" cy="65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66"/>
              </a:lnSpc>
            </a:pPr>
            <a:r>
              <a:rPr lang="en-US" sz="3833" spc="525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HISTORIA DE USUARIOS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503008">
            <a:off x="6684300" y="2225749"/>
            <a:ext cx="1700953" cy="480519"/>
          </a:xfrm>
          <a:custGeom>
            <a:avLst/>
            <a:gdLst/>
            <a:ahLst/>
            <a:cxnLst/>
            <a:rect r="r" b="b" t="t" l="l"/>
            <a:pathLst>
              <a:path h="480519" w="1700953">
                <a:moveTo>
                  <a:pt x="0" y="0"/>
                </a:moveTo>
                <a:lnTo>
                  <a:pt x="1700953" y="0"/>
                </a:lnTo>
                <a:lnTo>
                  <a:pt x="1700953" y="480519"/>
                </a:lnTo>
                <a:lnTo>
                  <a:pt x="0" y="48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3314" y="3348855"/>
            <a:ext cx="15721373" cy="5247008"/>
          </a:xfrm>
          <a:custGeom>
            <a:avLst/>
            <a:gdLst/>
            <a:ahLst/>
            <a:cxnLst/>
            <a:rect r="r" b="b" t="t" l="l"/>
            <a:pathLst>
              <a:path h="5247008" w="15721373">
                <a:moveTo>
                  <a:pt x="0" y="0"/>
                </a:moveTo>
                <a:lnTo>
                  <a:pt x="15721372" y="0"/>
                </a:lnTo>
                <a:lnTo>
                  <a:pt x="15721372" y="5247008"/>
                </a:lnTo>
                <a:lnTo>
                  <a:pt x="0" y="5247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71309" y="952500"/>
            <a:ext cx="8619995" cy="65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66"/>
              </a:lnSpc>
            </a:pPr>
            <a:r>
              <a:rPr lang="en-US" sz="3833" spc="525">
                <a:solidFill>
                  <a:srgbClr val="425ABB"/>
                </a:solidFill>
                <a:latin typeface="More Sugar"/>
                <a:ea typeface="More Sugar"/>
                <a:cs typeface="More Sugar"/>
                <a:sym typeface="More Sugar"/>
              </a:rPr>
              <a:t>CASOS DE PRUEBA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DAGQpgCJqcM</dc:identifier>
  <dcterms:modified xsi:type="dcterms:W3CDTF">2011-08-01T06:04:30Z</dcterms:modified>
  <cp:revision>1</cp:revision>
  <dc:title>Presentación Para Empresa Doodle Ilustrada Azul</dc:title>
</cp:coreProperties>
</file>